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4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4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883230"/>
    <a:srgbClr val="351413"/>
    <a:srgbClr val="642F04"/>
    <a:srgbClr val="212911"/>
    <a:srgbClr val="1A210D"/>
    <a:srgbClr val="460046"/>
    <a:srgbClr val="800080"/>
    <a:srgbClr val="AE5DFF"/>
    <a:srgbClr val="D4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3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68324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6156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6978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6475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94268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6728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13882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53104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9875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47146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90802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94049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5528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29026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4909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96254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231096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0852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0613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3504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2466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37309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5488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5339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7468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1.png"/><Relationship Id="rId5" Type="http://schemas.openxmlformats.org/officeDocument/2006/relationships/slide" Target="slide2.xml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26.png"/><Relationship Id="rId5" Type="http://schemas.openxmlformats.org/officeDocument/2006/relationships/image" Target="../media/image8.png"/><Relationship Id="rId10" Type="http://schemas.openxmlformats.org/officeDocument/2006/relationships/image" Target="../media/image25.png"/><Relationship Id="rId4" Type="http://schemas.openxmlformats.org/officeDocument/2006/relationships/image" Target="../media/image15.jpe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691680" y="6237312"/>
            <a:ext cx="1606332" cy="360040"/>
          </a:xfrm>
          <a:prstGeom prst="rect">
            <a:avLst/>
          </a:prstGeom>
        </p:spPr>
      </p:pic>
      <p:pic>
        <p:nvPicPr>
          <p:cNvPr id="4" name="Рисунок 3" descr="Рисунок19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084168" y="6237312"/>
            <a:ext cx="2700300" cy="360040"/>
          </a:xfrm>
          <a:prstGeom prst="rect">
            <a:avLst/>
          </a:prstGeom>
        </p:spPr>
      </p:pic>
      <p:pic>
        <p:nvPicPr>
          <p:cNvPr id="5" name="Рисунок 4" descr="E:\ннн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" y="0"/>
            <a:ext cx="914501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25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74370" y="4808917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Сладкий красный перец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4" y="1268760"/>
            <a:ext cx="504056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Видишь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 конус непонятный,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на вкус такой приятный.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Красный, жёлтый и зелёный,</a:t>
            </a:r>
          </a:p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Витамина С здесь много!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23728" y="4843072"/>
            <a:ext cx="4968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Свёкла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364898"/>
            <a:ext cx="5572358" cy="376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ней сладости больше, чем в апельсинах.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сколько полезных в ней витаминов!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Любит за это её весь народ –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Вкусный бордовый тот корнеплод.</a:t>
            </a:r>
          </a:p>
          <a:p>
            <a:pPr>
              <a:spcBef>
                <a:spcPct val="20000"/>
              </a:spcBef>
            </a:pP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9228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311352" y="4988283"/>
            <a:ext cx="3960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Д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74071" y="1882666"/>
            <a:ext cx="4104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получает человек, загорая на солнышке?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209947"/>
            <a:ext cx="2699792" cy="24105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96" y="2343180"/>
            <a:ext cx="1953103" cy="189359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87624" y="3351513"/>
            <a:ext cx="6048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Шиповник,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перец красный сладкий,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облепиха, </a:t>
            </a:r>
          </a:p>
          <a:p>
            <a:pPr algn="ctr"/>
            <a:r>
              <a:rPr lang="ru-RU" sz="3100" b="1" i="1" dirty="0" smtClean="0">
                <a:solidFill>
                  <a:srgbClr val="FF0000"/>
                </a:solidFill>
                <a:latin typeface="Georgia" pitchFamily="18" charset="0"/>
              </a:rPr>
              <a:t>смородина чёрная, киви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628800"/>
            <a:ext cx="4608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 в наибольшем количестве?</a:t>
            </a: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268760"/>
            <a:ext cx="1656184" cy="304612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1017091" y="5413616"/>
            <a:ext cx="6931572" cy="1136617"/>
            <a:chOff x="1017091" y="5413616"/>
            <a:chExt cx="6931572" cy="1136617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956000">
              <a:off x="4071158" y="5417898"/>
              <a:ext cx="769477" cy="1128053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091" y="5550219"/>
              <a:ext cx="914402" cy="850394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557" y="5441162"/>
              <a:ext cx="936104" cy="1081527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9440" y="5413616"/>
              <a:ext cx="1175924" cy="1136617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359" y="5457894"/>
              <a:ext cx="1014304" cy="1048059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3043291"/>
            <a:ext cx="64087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Яйца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, орехи, молочные продукты, растительные масла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715376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Е?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11560" y="5140577"/>
            <a:ext cx="7445066" cy="1494374"/>
            <a:chOff x="611560" y="5140577"/>
            <a:chExt cx="7445066" cy="14943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560" y="5439373"/>
              <a:ext cx="1584176" cy="101981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11760" y="5360612"/>
              <a:ext cx="1401591" cy="1177336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366" y="5140577"/>
              <a:ext cx="1991908" cy="14943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0403" y="5171426"/>
              <a:ext cx="2026223" cy="13665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74510" y="4460643"/>
            <a:ext cx="4536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Витамин </a:t>
            </a:r>
            <a:r>
              <a:rPr lang="ru-RU" sz="3600" b="1" i="1" dirty="0">
                <a:solidFill>
                  <a:srgbClr val="FF0000"/>
                </a:solidFill>
                <a:latin typeface="Georgia" pitchFamily="18" charset="0"/>
              </a:rPr>
              <a:t>А</a:t>
            </a:r>
            <a:endParaRPr lang="ru-RU" sz="3600" b="1" i="1" dirty="0" smtClean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18526" y="2099325"/>
            <a:ext cx="4248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витамин называется «витамином роста»?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39098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30676" y="2206436"/>
            <a:ext cx="49685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каких продуктах содержится витамин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ВИТАМИННЫЙ БЛИЦ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932" y="1052736"/>
            <a:ext cx="6892194" cy="4824535"/>
          </a:xfrm>
          <a:prstGeom prst="rect">
            <a:avLst/>
          </a:prstGeom>
          <a:ln w="28575">
            <a:solidFill>
              <a:srgbClr val="88323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990714"/>
            <a:ext cx="1660203" cy="262976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9747" y="3749198"/>
            <a:ext cx="46085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Каша «Дружба»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942161"/>
            <a:ext cx="46085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каша, сваренная из смеси нескольких круп?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907704" y="3749198"/>
            <a:ext cx="4464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Овсяную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30095" y="2314769"/>
            <a:ext cx="4742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кашей красоты?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51794" y="3749198"/>
            <a:ext cx="4908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Кукурузная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2204864"/>
            <a:ext cx="5112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улучшает состояние зубов и дёсен?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403648" y="2942947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Простокваша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628800"/>
            <a:ext cx="46085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Что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получается при скисании молока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89278"/>
            <a:ext cx="3098312" cy="3205561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2856239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779912" y="3970584"/>
            <a:ext cx="4234073" cy="271010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Снабжает организм необходимыми витаминами и минералами.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Выводить токсины.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Прибавляет иммунитет.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Полезна </a:t>
            </a:r>
            <a:r>
              <a:rPr lang="ru-RU" sz="2000" b="1" dirty="0">
                <a:solidFill>
                  <a:srgbClr val="00153E"/>
                </a:solidFill>
              </a:rPr>
              <a:t>для </a:t>
            </a:r>
            <a:r>
              <a:rPr lang="ru-RU" sz="2000" b="1" dirty="0" smtClean="0">
                <a:solidFill>
                  <a:srgbClr val="00153E"/>
                </a:solidFill>
              </a:rPr>
              <a:t>спортсменов</a:t>
            </a:r>
            <a:r>
              <a:rPr lang="ru-RU" b="1" dirty="0" smtClean="0">
                <a:solidFill>
                  <a:srgbClr val="00153E"/>
                </a:solidFill>
              </a:rPr>
              <a:t>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16216" y="1124744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63718" y="3553044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Перловую кашу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71730" y="2175600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Какую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кашу называют «жемчужной»?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171889" y="4208612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Манная каша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75656" y="1628800"/>
            <a:ext cx="5328592" cy="2332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Какая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каша самая калорийная? 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Также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в этой каше присутствуют витамины В1, В2, минерал калий.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КАША – РАДОСТЬ НАША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395529"/>
            <a:ext cx="2100350" cy="222494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746934"/>
            <a:ext cx="37014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47664" y="1452995"/>
            <a:ext cx="540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освежающий напиток, смесь воды и соков из ягод или фруктов с добавлением мёда или сахара?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3861048"/>
            <a:ext cx="2088232" cy="262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47764" y="3356992"/>
            <a:ext cx="37444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Компот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07704" y="1988840"/>
            <a:ext cx="48245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обычно варят из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сухофруктов?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948" y="4144180"/>
            <a:ext cx="4242048" cy="247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99792" y="4930700"/>
            <a:ext cx="36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Кисель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244796"/>
            <a:ext cx="51845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сладкий десертный желеобразный напиток, приготовленный из свежих и сушеных фруктов и ягод, фруктово-ягодных соков, сиропов, варенья?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15" y="4552951"/>
            <a:ext cx="3245346" cy="21646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835696" y="4933917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Сбитень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27684" y="2068117"/>
            <a:ext cx="53285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Горячий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напиток из воды, мёда и пряностей, в состав которого входили лечебные травяные сборы, его пили на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Руси?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48264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15716" y="3501008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Гранатовый сок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51720" y="2114853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Какой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сок называют «королём витаминов»?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ПОЛЕЗНЫЕ НАПИТКИ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85020" y="4147339"/>
            <a:ext cx="2613920" cy="2506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763" y="0"/>
            <a:ext cx="5502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4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483768" y="2862228"/>
            <a:ext cx="4032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Для роста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248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Для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детям необходимо молоко?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06616"/>
            <a:ext cx="2160239" cy="3025652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2627784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91880" y="3671248"/>
            <a:ext cx="4536504" cy="3070120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Содержит все необходимые для человека вещества.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Идеально для растущего организма.</a:t>
            </a:r>
          </a:p>
          <a:p>
            <a:pPr algn="just"/>
            <a:r>
              <a:rPr lang="ru-RU" b="1" i="1" dirty="0" smtClean="0">
                <a:solidFill>
                  <a:srgbClr val="C00000"/>
                </a:solidFill>
              </a:rPr>
              <a:t>В древнем Египте, Греции, Риме молоко называли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«соком жизни», «источником здоровья».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153E"/>
              </a:solidFill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0232" y="1174962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763688" y="2719953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Из сливок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403244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Из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чего получают сливочное масло?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189359"/>
            <a:ext cx="2268252" cy="2102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2555776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443446" y="3503330"/>
            <a:ext cx="4570540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Полезно для кожи, волос, зрения, костной и мышечной ткани.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Богато</a:t>
            </a:r>
            <a:r>
              <a:rPr lang="ru-RU" sz="2000" b="1" dirty="0">
                <a:solidFill>
                  <a:srgbClr val="00153E"/>
                </a:solidFill>
              </a:rPr>
              <a:t> </a:t>
            </a:r>
            <a:r>
              <a:rPr lang="ru-RU" sz="2000" b="1" dirty="0" smtClean="0">
                <a:solidFill>
                  <a:srgbClr val="00153E"/>
                </a:solidFill>
              </a:rPr>
              <a:t>кальцием,   витаминами, необходимыми для строения клеток.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67744" y="5626114"/>
            <a:ext cx="4140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Мороженое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2280" y="153500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604" y="1988840"/>
            <a:ext cx="2916324" cy="25724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29" y="4740116"/>
            <a:ext cx="716783" cy="273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4522703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</a:rPr>
              <a:t>+ </a:t>
            </a:r>
            <a:r>
              <a:rPr lang="ru-RU" sz="4000" b="1" dirty="0" smtClean="0">
                <a:solidFill>
                  <a:srgbClr val="00153E"/>
                </a:solidFill>
              </a:rPr>
              <a:t>О</a:t>
            </a:r>
            <a:endParaRPr lang="ru-RU" sz="4000" b="1" dirty="0">
              <a:solidFill>
                <a:srgbClr val="00153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800" y="1453239"/>
            <a:ext cx="3069464" cy="30694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85" y="4737593"/>
            <a:ext cx="716783" cy="27306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44108" y="4550957"/>
            <a:ext cx="108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153E"/>
                </a:solidFill>
              </a:rPr>
              <a:t>4 = Е</a:t>
            </a:r>
            <a:endParaRPr lang="ru-RU" sz="4400" b="1" dirty="0">
              <a:solidFill>
                <a:srgbClr val="00153E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7784" y="328672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Кумыс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340768"/>
            <a:ext cx="42484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Как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называется кисломолочный напиток из кобыльего молока?</a:t>
            </a:r>
            <a:endParaRPr lang="ru-RU" sz="28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МОЛОЧНЫЕ РЕКИ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4063131"/>
            <a:ext cx="3191236" cy="231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трелка вправо 12"/>
          <p:cNvSpPr/>
          <p:nvPr/>
        </p:nvSpPr>
        <p:spPr>
          <a:xfrm>
            <a:off x="3432303" y="4872660"/>
            <a:ext cx="779657" cy="572564"/>
          </a:xfrm>
          <a:prstGeom prst="rightArrow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295564" y="3501008"/>
            <a:ext cx="3804828" cy="3177356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153E"/>
                </a:solidFill>
              </a:rPr>
              <a:t>Л</a:t>
            </a:r>
            <a:r>
              <a:rPr lang="ru-RU" sz="2000" b="1" dirty="0" smtClean="0">
                <a:solidFill>
                  <a:srgbClr val="00153E"/>
                </a:solidFill>
              </a:rPr>
              <a:t>егко </a:t>
            </a:r>
            <a:r>
              <a:rPr lang="ru-RU" sz="2000" b="1" dirty="0">
                <a:solidFill>
                  <a:srgbClr val="00153E"/>
                </a:solidFill>
              </a:rPr>
              <a:t>усваивается организмом, насыщает его полезными </a:t>
            </a:r>
            <a:r>
              <a:rPr lang="ru-RU" sz="2000" b="1" dirty="0" smtClean="0">
                <a:solidFill>
                  <a:srgbClr val="00153E"/>
                </a:solidFill>
              </a:rPr>
              <a:t>веществами.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153E"/>
                </a:solidFill>
              </a:rPr>
              <a:t> Повышает </a:t>
            </a:r>
            <a:r>
              <a:rPr lang="ru-RU" sz="2000" b="1" dirty="0">
                <a:solidFill>
                  <a:srgbClr val="00153E"/>
                </a:solidFill>
              </a:rPr>
              <a:t>сопротивляемость организма инфекциям, </a:t>
            </a:r>
            <a:r>
              <a:rPr lang="ru-RU" sz="2000" b="1" dirty="0" smtClean="0">
                <a:solidFill>
                  <a:srgbClr val="00153E"/>
                </a:solidFill>
              </a:rPr>
              <a:t>укрепляет иммунитет.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8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2200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763967" y="5337935"/>
            <a:ext cx="48402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Морковку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79712" y="1196752"/>
            <a:ext cx="496855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На </a:t>
            </a: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гряде она царица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И никто с ней не сравнится,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Кобальт, йод  и каротины,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Очень много витаминов.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Не нужна сноровка</a:t>
            </a:r>
          </a:p>
          <a:p>
            <a:pPr>
              <a:spcBef>
                <a:spcPct val="20000"/>
              </a:spcBef>
            </a:pPr>
            <a:r>
              <a:rPr lang="ru-RU" sz="2800" b="1" dirty="0">
                <a:solidFill>
                  <a:srgbClr val="00153E"/>
                </a:solidFill>
                <a:latin typeface="Georgia" pitchFamily="18" charset="0"/>
              </a:rPr>
              <a:t>Чтобы </a:t>
            </a:r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съесть …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732240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88024" y="6097256"/>
            <a:ext cx="2808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Лук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25040" y="836712"/>
            <a:ext cx="5256584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Уж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давно о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нём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не спорят -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Витаминов просто море,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Правда, он не виноват,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Что немножко горьковат.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Круглый год, зимой и летом,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В шубку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тёплую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одетый.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Раздеваем - горько плачем,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А раздеть нельзя иначе.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Догадался, юный друг?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Ну, конечно, это...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5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020272" y="126876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9852" y="5974145"/>
            <a:ext cx="32403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FF0000"/>
                </a:solidFill>
                <a:latin typeface="Georgia" pitchFamily="18" charset="0"/>
              </a:rPr>
              <a:t>Тыква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20266"/>
            <a:ext cx="5472608" cy="482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Она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похожа на арбуз,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Другой совсем, однако, вкус,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Как и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зелёный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кабачок,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Подставит солнцу свой бочок,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Скорей торопится,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растёт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И, как </a:t>
            </a:r>
            <a:r>
              <a:rPr lang="ru-RU" sz="2700" b="1" dirty="0" smtClean="0">
                <a:solidFill>
                  <a:srgbClr val="00153E"/>
                </a:solidFill>
                <a:latin typeface="Georgia" pitchFamily="18" charset="0"/>
              </a:rPr>
              <a:t>придёт её </a:t>
            </a: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черёд,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Мы этой барыне с гряды,</a:t>
            </a:r>
          </a:p>
          <a:p>
            <a:pPr>
              <a:spcBef>
                <a:spcPct val="20000"/>
              </a:spcBef>
            </a:pPr>
            <a:r>
              <a:rPr lang="ru-RU" sz="2700" b="1" dirty="0">
                <a:solidFill>
                  <a:srgbClr val="00153E"/>
                </a:solidFill>
                <a:latin typeface="Georgia" pitchFamily="18" charset="0"/>
              </a:rPr>
              <a:t>Крикнем «ура» на все лады.</a:t>
            </a:r>
            <a:endParaRPr lang="ru-RU" sz="2700" b="1" dirty="0" smtClean="0">
              <a:solidFill>
                <a:srgbClr val="00153E"/>
              </a:solidFill>
              <a:latin typeface="Georgia" pitchFamily="18" charset="0"/>
            </a:endParaRPr>
          </a:p>
        </p:txBody>
      </p:sp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С ГРЯДКИ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7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04248" y="1268760"/>
            <a:ext cx="1656184" cy="3046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635</Words>
  <Application>Microsoft Office PowerPoint</Application>
  <PresentationFormat>Экран (4:3)</PresentationFormat>
  <Paragraphs>167</Paragraphs>
  <Slides>27</Slides>
  <Notes>25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Notebook</cp:lastModifiedBy>
  <cp:revision>58</cp:revision>
  <dcterms:created xsi:type="dcterms:W3CDTF">2014-01-06T16:00:12Z</dcterms:created>
  <dcterms:modified xsi:type="dcterms:W3CDTF">2024-11-17T15:28:51Z</dcterms:modified>
</cp:coreProperties>
</file>